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tags/tag10.xml" ContentType="application/vnd.openxmlformats-officedocument.presentationml.tags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59" r:id="rId5"/>
    <p:sldId id="297" r:id="rId6"/>
    <p:sldId id="298" r:id="rId7"/>
    <p:sldId id="299" r:id="rId8"/>
    <p:sldId id="301" r:id="rId9"/>
    <p:sldId id="302" r:id="rId10"/>
    <p:sldId id="300" r:id="rId11"/>
    <p:sldId id="292" r:id="rId12"/>
    <p:sldId id="303" r:id="rId13"/>
    <p:sldId id="304" r:id="rId14"/>
    <p:sldId id="305" r:id="rId15"/>
    <p:sldId id="289" r:id="rId16"/>
    <p:sldId id="296" r:id="rId17"/>
    <p:sldId id="293" r:id="rId18"/>
    <p:sldId id="291" r:id="rId19"/>
    <p:sldId id="287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428" autoAdjust="0"/>
  </p:normalViewPr>
  <p:slideViewPr>
    <p:cSldViewPr>
      <p:cViewPr varScale="1">
        <p:scale>
          <a:sx n="87" d="100"/>
          <a:sy n="87" d="100"/>
        </p:scale>
        <p:origin x="136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74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505474-665F-449C-B476-C91A4F67122B}" type="doc">
      <dgm:prSet loTypeId="urn:microsoft.com/office/officeart/2005/8/layout/lProcess3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GB"/>
        </a:p>
      </dgm:t>
    </dgm:pt>
    <dgm:pt modelId="{532C4C53-8230-42F0-A5DD-DC975A8A4CE9}">
      <dgm:prSet phldrT="[Text]"/>
      <dgm:spPr/>
      <dgm:t>
        <a:bodyPr/>
        <a:lstStyle/>
        <a:p>
          <a:r>
            <a:rPr lang="en-GB" dirty="0" smtClean="0"/>
            <a:t>Plan</a:t>
          </a:r>
          <a:endParaRPr lang="en-GB" dirty="0"/>
        </a:p>
      </dgm:t>
    </dgm:pt>
    <dgm:pt modelId="{A62316CC-1F08-463F-AE22-E74978250054}" type="parTrans" cxnId="{A553E9D0-1678-4681-A992-C9FA0BA523BC}">
      <dgm:prSet/>
      <dgm:spPr/>
      <dgm:t>
        <a:bodyPr/>
        <a:lstStyle/>
        <a:p>
          <a:endParaRPr lang="en-GB"/>
        </a:p>
      </dgm:t>
    </dgm:pt>
    <dgm:pt modelId="{B12BF1C2-5450-4707-836A-B43CE8E02788}" type="sibTrans" cxnId="{A553E9D0-1678-4681-A992-C9FA0BA523BC}">
      <dgm:prSet/>
      <dgm:spPr/>
      <dgm:t>
        <a:bodyPr/>
        <a:lstStyle/>
        <a:p>
          <a:endParaRPr lang="en-GB"/>
        </a:p>
      </dgm:t>
    </dgm:pt>
    <dgm:pt modelId="{FF97010A-C240-4AC3-ADD4-79EA70629FC6}">
      <dgm:prSet phldrT="[Text]"/>
      <dgm:spPr/>
      <dgm:t>
        <a:bodyPr/>
        <a:lstStyle/>
        <a:p>
          <a:r>
            <a:rPr lang="en-GB" dirty="0" smtClean="0"/>
            <a:t>Review</a:t>
          </a:r>
          <a:endParaRPr lang="en-GB" dirty="0"/>
        </a:p>
      </dgm:t>
    </dgm:pt>
    <dgm:pt modelId="{6DBE6641-89FC-44E9-80A2-A0B572C34DF6}" type="parTrans" cxnId="{C3B895E7-C71D-4CFE-AEB0-695C0DAD4450}">
      <dgm:prSet/>
      <dgm:spPr/>
      <dgm:t>
        <a:bodyPr/>
        <a:lstStyle/>
        <a:p>
          <a:endParaRPr lang="en-GB"/>
        </a:p>
      </dgm:t>
    </dgm:pt>
    <dgm:pt modelId="{2E18F82B-DC09-4309-98BC-8139637D09D1}" type="sibTrans" cxnId="{C3B895E7-C71D-4CFE-AEB0-695C0DAD4450}">
      <dgm:prSet/>
      <dgm:spPr/>
      <dgm:t>
        <a:bodyPr/>
        <a:lstStyle/>
        <a:p>
          <a:endParaRPr lang="en-GB"/>
        </a:p>
      </dgm:t>
    </dgm:pt>
    <dgm:pt modelId="{2F6315C8-1C3A-4B23-8046-411A2A2DE68C}">
      <dgm:prSet phldrT="[Text]"/>
      <dgm:spPr/>
      <dgm:t>
        <a:bodyPr/>
        <a:lstStyle/>
        <a:p>
          <a:r>
            <a:rPr lang="en-GB" dirty="0" smtClean="0"/>
            <a:t>Details</a:t>
          </a:r>
          <a:endParaRPr lang="en-GB" dirty="0"/>
        </a:p>
      </dgm:t>
    </dgm:pt>
    <dgm:pt modelId="{024750CC-2C08-48F1-BE41-5BC4FC7216B7}" type="parTrans" cxnId="{393671C1-8F79-4B5B-B06D-77CE6B5C9B4E}">
      <dgm:prSet/>
      <dgm:spPr/>
      <dgm:t>
        <a:bodyPr/>
        <a:lstStyle/>
        <a:p>
          <a:endParaRPr lang="en-GB"/>
        </a:p>
      </dgm:t>
    </dgm:pt>
    <dgm:pt modelId="{FD947411-0CB6-4AC3-959C-7883F1DC704C}" type="sibTrans" cxnId="{393671C1-8F79-4B5B-B06D-77CE6B5C9B4E}">
      <dgm:prSet/>
      <dgm:spPr/>
      <dgm:t>
        <a:bodyPr/>
        <a:lstStyle/>
        <a:p>
          <a:endParaRPr lang="en-GB"/>
        </a:p>
      </dgm:t>
    </dgm:pt>
    <dgm:pt modelId="{1D7D757A-6BC6-4D0D-9117-654FB9685D49}">
      <dgm:prSet phldrT="[Text]"/>
      <dgm:spPr/>
      <dgm:t>
        <a:bodyPr/>
        <a:lstStyle/>
        <a:p>
          <a:r>
            <a:rPr lang="en-GB" dirty="0" smtClean="0"/>
            <a:t>Submit</a:t>
          </a:r>
          <a:endParaRPr lang="en-GB" dirty="0"/>
        </a:p>
      </dgm:t>
    </dgm:pt>
    <dgm:pt modelId="{313874AB-39C1-432E-A513-E68E65599C04}" type="parTrans" cxnId="{62C9531B-2F3F-433E-9473-79F0D470CDE5}">
      <dgm:prSet/>
      <dgm:spPr/>
      <dgm:t>
        <a:bodyPr/>
        <a:lstStyle/>
        <a:p>
          <a:endParaRPr lang="en-GB"/>
        </a:p>
      </dgm:t>
    </dgm:pt>
    <dgm:pt modelId="{BC551382-7257-47AD-A6D1-69BA84C2AA4B}" type="sibTrans" cxnId="{62C9531B-2F3F-433E-9473-79F0D470CDE5}">
      <dgm:prSet/>
      <dgm:spPr/>
      <dgm:t>
        <a:bodyPr/>
        <a:lstStyle/>
        <a:p>
          <a:endParaRPr lang="en-GB"/>
        </a:p>
      </dgm:t>
    </dgm:pt>
    <dgm:pt modelId="{23BE8A0C-0A9A-4F81-B2F1-4042EFFB8F69}" type="pres">
      <dgm:prSet presAssocID="{27505474-665F-449C-B476-C91A4F67122B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8DB7B6E2-B46F-482A-BF9F-771047A3AE86}" type="pres">
      <dgm:prSet presAssocID="{532C4C53-8230-42F0-A5DD-DC975A8A4CE9}" presName="horFlow" presStyleCnt="0"/>
      <dgm:spPr/>
    </dgm:pt>
    <dgm:pt modelId="{C3F75846-029F-487D-8B85-9D22F2ED848B}" type="pres">
      <dgm:prSet presAssocID="{532C4C53-8230-42F0-A5DD-DC975A8A4CE9}" presName="bigChev" presStyleLbl="node1" presStyleIdx="0" presStyleCnt="1"/>
      <dgm:spPr/>
      <dgm:t>
        <a:bodyPr/>
        <a:lstStyle/>
        <a:p>
          <a:endParaRPr lang="en-GB"/>
        </a:p>
      </dgm:t>
    </dgm:pt>
    <dgm:pt modelId="{D674E3DC-0EDA-49DF-9574-39591F93ADCD}" type="pres">
      <dgm:prSet presAssocID="{6DBE6641-89FC-44E9-80A2-A0B572C34DF6}" presName="parTrans" presStyleCnt="0"/>
      <dgm:spPr/>
    </dgm:pt>
    <dgm:pt modelId="{92789AB8-6D7B-483F-A0BD-E630FE157F31}" type="pres">
      <dgm:prSet presAssocID="{FF97010A-C240-4AC3-ADD4-79EA70629FC6}" presName="node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4D08C5D-51FD-4BCC-8072-9CAC0C393075}" type="pres">
      <dgm:prSet presAssocID="{2E18F82B-DC09-4309-98BC-8139637D09D1}" presName="sibTrans" presStyleCnt="0"/>
      <dgm:spPr/>
    </dgm:pt>
    <dgm:pt modelId="{E1948BCF-7BA6-4BF7-8EEC-816EEF064333}" type="pres">
      <dgm:prSet presAssocID="{2F6315C8-1C3A-4B23-8046-411A2A2DE68C}" presName="node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2A9C9B8-2B16-47F5-B74E-49058B2E94BF}" type="pres">
      <dgm:prSet presAssocID="{FD947411-0CB6-4AC3-959C-7883F1DC704C}" presName="sibTrans" presStyleCnt="0"/>
      <dgm:spPr/>
    </dgm:pt>
    <dgm:pt modelId="{6D5F2B01-7C4C-4375-87BA-C16AB1C6BE11}" type="pres">
      <dgm:prSet presAssocID="{1D7D757A-6BC6-4D0D-9117-654FB9685D49}" presName="node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553E9D0-1678-4681-A992-C9FA0BA523BC}" srcId="{27505474-665F-449C-B476-C91A4F67122B}" destId="{532C4C53-8230-42F0-A5DD-DC975A8A4CE9}" srcOrd="0" destOrd="0" parTransId="{A62316CC-1F08-463F-AE22-E74978250054}" sibTransId="{B12BF1C2-5450-4707-836A-B43CE8E02788}"/>
    <dgm:cxn modelId="{03568B5C-F860-4E7D-A305-8D661771EA44}" type="presOf" srcId="{1D7D757A-6BC6-4D0D-9117-654FB9685D49}" destId="{6D5F2B01-7C4C-4375-87BA-C16AB1C6BE11}" srcOrd="0" destOrd="0" presId="urn:microsoft.com/office/officeart/2005/8/layout/lProcess3"/>
    <dgm:cxn modelId="{62C9531B-2F3F-433E-9473-79F0D470CDE5}" srcId="{532C4C53-8230-42F0-A5DD-DC975A8A4CE9}" destId="{1D7D757A-6BC6-4D0D-9117-654FB9685D49}" srcOrd="2" destOrd="0" parTransId="{313874AB-39C1-432E-A513-E68E65599C04}" sibTransId="{BC551382-7257-47AD-A6D1-69BA84C2AA4B}"/>
    <dgm:cxn modelId="{C3B895E7-C71D-4CFE-AEB0-695C0DAD4450}" srcId="{532C4C53-8230-42F0-A5DD-DC975A8A4CE9}" destId="{FF97010A-C240-4AC3-ADD4-79EA70629FC6}" srcOrd="0" destOrd="0" parTransId="{6DBE6641-89FC-44E9-80A2-A0B572C34DF6}" sibTransId="{2E18F82B-DC09-4309-98BC-8139637D09D1}"/>
    <dgm:cxn modelId="{D8C8842D-3562-4750-A034-926C3D6EB859}" type="presOf" srcId="{2F6315C8-1C3A-4B23-8046-411A2A2DE68C}" destId="{E1948BCF-7BA6-4BF7-8EEC-816EEF064333}" srcOrd="0" destOrd="0" presId="urn:microsoft.com/office/officeart/2005/8/layout/lProcess3"/>
    <dgm:cxn modelId="{926EA502-4B3D-4DE9-994E-EA772AF982F8}" type="presOf" srcId="{FF97010A-C240-4AC3-ADD4-79EA70629FC6}" destId="{92789AB8-6D7B-483F-A0BD-E630FE157F31}" srcOrd="0" destOrd="0" presId="urn:microsoft.com/office/officeart/2005/8/layout/lProcess3"/>
    <dgm:cxn modelId="{75694F37-E90E-4B67-9EAD-7441F4AB7AB8}" type="presOf" srcId="{27505474-665F-449C-B476-C91A4F67122B}" destId="{23BE8A0C-0A9A-4F81-B2F1-4042EFFB8F69}" srcOrd="0" destOrd="0" presId="urn:microsoft.com/office/officeart/2005/8/layout/lProcess3"/>
    <dgm:cxn modelId="{393671C1-8F79-4B5B-B06D-77CE6B5C9B4E}" srcId="{532C4C53-8230-42F0-A5DD-DC975A8A4CE9}" destId="{2F6315C8-1C3A-4B23-8046-411A2A2DE68C}" srcOrd="1" destOrd="0" parTransId="{024750CC-2C08-48F1-BE41-5BC4FC7216B7}" sibTransId="{FD947411-0CB6-4AC3-959C-7883F1DC704C}"/>
    <dgm:cxn modelId="{59A804A7-BA98-42FA-A423-5F760CD3211E}" type="presOf" srcId="{532C4C53-8230-42F0-A5DD-DC975A8A4CE9}" destId="{C3F75846-029F-487D-8B85-9D22F2ED848B}" srcOrd="0" destOrd="0" presId="urn:microsoft.com/office/officeart/2005/8/layout/lProcess3"/>
    <dgm:cxn modelId="{EB6574AE-850C-48C0-9F1C-31BBBD487BB4}" type="presParOf" srcId="{23BE8A0C-0A9A-4F81-B2F1-4042EFFB8F69}" destId="{8DB7B6E2-B46F-482A-BF9F-771047A3AE86}" srcOrd="0" destOrd="0" presId="urn:microsoft.com/office/officeart/2005/8/layout/lProcess3"/>
    <dgm:cxn modelId="{EB25111E-0BF6-4BEB-9CA1-860B85E79E35}" type="presParOf" srcId="{8DB7B6E2-B46F-482A-BF9F-771047A3AE86}" destId="{C3F75846-029F-487D-8B85-9D22F2ED848B}" srcOrd="0" destOrd="0" presId="urn:microsoft.com/office/officeart/2005/8/layout/lProcess3"/>
    <dgm:cxn modelId="{5D78E63E-036C-4859-9808-74ABFA2CAE38}" type="presParOf" srcId="{8DB7B6E2-B46F-482A-BF9F-771047A3AE86}" destId="{D674E3DC-0EDA-49DF-9574-39591F93ADCD}" srcOrd="1" destOrd="0" presId="urn:microsoft.com/office/officeart/2005/8/layout/lProcess3"/>
    <dgm:cxn modelId="{72A8AE2E-2D6F-432A-B5B2-858720714676}" type="presParOf" srcId="{8DB7B6E2-B46F-482A-BF9F-771047A3AE86}" destId="{92789AB8-6D7B-483F-A0BD-E630FE157F31}" srcOrd="2" destOrd="0" presId="urn:microsoft.com/office/officeart/2005/8/layout/lProcess3"/>
    <dgm:cxn modelId="{BD3ABB4A-2001-4C3B-A3A1-6D25C7302927}" type="presParOf" srcId="{8DB7B6E2-B46F-482A-BF9F-771047A3AE86}" destId="{14D08C5D-51FD-4BCC-8072-9CAC0C393075}" srcOrd="3" destOrd="0" presId="urn:microsoft.com/office/officeart/2005/8/layout/lProcess3"/>
    <dgm:cxn modelId="{B31C86EA-2367-46AC-B4F5-C577FDB08E35}" type="presParOf" srcId="{8DB7B6E2-B46F-482A-BF9F-771047A3AE86}" destId="{E1948BCF-7BA6-4BF7-8EEC-816EEF064333}" srcOrd="4" destOrd="0" presId="urn:microsoft.com/office/officeart/2005/8/layout/lProcess3"/>
    <dgm:cxn modelId="{FF541639-6F3E-43F3-9EC3-A09D2A5EDBE3}" type="presParOf" srcId="{8DB7B6E2-B46F-482A-BF9F-771047A3AE86}" destId="{72A9C9B8-2B16-47F5-B74E-49058B2E94BF}" srcOrd="5" destOrd="0" presId="urn:microsoft.com/office/officeart/2005/8/layout/lProcess3"/>
    <dgm:cxn modelId="{E53BD2F5-FD24-4A59-A3AD-71CD365FA59A}" type="presParOf" srcId="{8DB7B6E2-B46F-482A-BF9F-771047A3AE86}" destId="{6D5F2B01-7C4C-4375-87BA-C16AB1C6BE11}" srcOrd="6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F75846-029F-487D-8B85-9D22F2ED848B}">
      <dsp:nvSpPr>
        <dsp:cNvPr id="0" name=""/>
        <dsp:cNvSpPr/>
      </dsp:nvSpPr>
      <dsp:spPr>
        <a:xfrm>
          <a:off x="313447" y="268"/>
          <a:ext cx="2284659" cy="913863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660" tIns="36830" rIns="0" bIns="3683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5800" kern="1200" dirty="0" smtClean="0"/>
            <a:t>Plan</a:t>
          </a:r>
          <a:endParaRPr lang="en-GB" sz="5800" kern="1200" dirty="0"/>
        </a:p>
      </dsp:txBody>
      <dsp:txXfrm>
        <a:off x="770379" y="268"/>
        <a:ext cx="1370796" cy="913863"/>
      </dsp:txXfrm>
    </dsp:sp>
    <dsp:sp modelId="{92789AB8-6D7B-483F-A0BD-E630FE157F31}">
      <dsp:nvSpPr>
        <dsp:cNvPr id="0" name=""/>
        <dsp:cNvSpPr/>
      </dsp:nvSpPr>
      <dsp:spPr>
        <a:xfrm>
          <a:off x="2301101" y="77946"/>
          <a:ext cx="1896267" cy="758507"/>
        </a:xfrm>
        <a:prstGeom prst="chevron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18415" rIns="0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900" kern="1200" dirty="0" smtClean="0"/>
            <a:t>Review</a:t>
          </a:r>
          <a:endParaRPr lang="en-GB" sz="2900" kern="1200" dirty="0"/>
        </a:p>
      </dsp:txBody>
      <dsp:txXfrm>
        <a:off x="2680355" y="77946"/>
        <a:ext cx="1137760" cy="758507"/>
      </dsp:txXfrm>
    </dsp:sp>
    <dsp:sp modelId="{E1948BCF-7BA6-4BF7-8EEC-816EEF064333}">
      <dsp:nvSpPr>
        <dsp:cNvPr id="0" name=""/>
        <dsp:cNvSpPr/>
      </dsp:nvSpPr>
      <dsp:spPr>
        <a:xfrm>
          <a:off x="3931892" y="77946"/>
          <a:ext cx="1896267" cy="758507"/>
        </a:xfrm>
        <a:prstGeom prst="chevron">
          <a:avLst/>
        </a:prstGeom>
        <a:solidFill>
          <a:schemeClr val="accent2">
            <a:tint val="40000"/>
            <a:alpha val="90000"/>
            <a:hueOff val="2512910"/>
            <a:satOff val="-2189"/>
            <a:lumOff val="-3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2512910"/>
              <a:satOff val="-2189"/>
              <a:lumOff val="-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18415" rIns="0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900" kern="1200" dirty="0" smtClean="0"/>
            <a:t>Details</a:t>
          </a:r>
          <a:endParaRPr lang="en-GB" sz="2900" kern="1200" dirty="0"/>
        </a:p>
      </dsp:txBody>
      <dsp:txXfrm>
        <a:off x="4311146" y="77946"/>
        <a:ext cx="1137760" cy="758507"/>
      </dsp:txXfrm>
    </dsp:sp>
    <dsp:sp modelId="{6D5F2B01-7C4C-4375-87BA-C16AB1C6BE11}">
      <dsp:nvSpPr>
        <dsp:cNvPr id="0" name=""/>
        <dsp:cNvSpPr/>
      </dsp:nvSpPr>
      <dsp:spPr>
        <a:xfrm>
          <a:off x="5562682" y="77946"/>
          <a:ext cx="1896267" cy="758507"/>
        </a:xfrm>
        <a:prstGeom prst="chevron">
          <a:avLst/>
        </a:prstGeom>
        <a:solidFill>
          <a:schemeClr val="accent2">
            <a:tint val="40000"/>
            <a:alpha val="90000"/>
            <a:hueOff val="5025821"/>
            <a:satOff val="-4378"/>
            <a:lumOff val="-6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5025821"/>
              <a:satOff val="-4378"/>
              <a:lumOff val="-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18415" rIns="0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900" kern="1200" dirty="0" smtClean="0"/>
            <a:t>Submit</a:t>
          </a:r>
          <a:endParaRPr lang="en-GB" sz="2900" kern="1200" dirty="0"/>
        </a:p>
      </dsp:txBody>
      <dsp:txXfrm>
        <a:off x="5941936" y="77946"/>
        <a:ext cx="1137760" cy="7585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5/10/2017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3251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5/10/2017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598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3207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190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7299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2474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0408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4345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7545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3038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4992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876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hyperlink" Target="http://livestock.cgiar.org/" TargetMode="External"/><Relationship Id="rId7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giar.org/about-us/our-funders" TargetMode="External"/><Relationship Id="rId5" Type="http://schemas.openxmlformats.org/officeDocument/2006/relationships/image" Target="cid:image001.png@01D16D8C.9C905A10" TargetMode="Externa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752600" y="2133600"/>
            <a:ext cx="6324600" cy="6858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Title of presentation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752600" y="3581400"/>
            <a:ext cx="6324600" cy="495300"/>
          </a:xfrm>
        </p:spPr>
        <p:txBody>
          <a:bodyPr>
            <a:normAutofit/>
          </a:bodyPr>
          <a:lstStyle>
            <a:lvl1pPr marL="0" indent="0" algn="ctr">
              <a:buNone/>
              <a:defRPr sz="24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Author(s)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752600" y="4572000"/>
            <a:ext cx="63246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z="2000" dirty="0" smtClean="0">
                <a:solidFill>
                  <a:prstClr val="white">
                    <a:lumMod val="65000"/>
                  </a:prstClr>
                </a:solidFill>
              </a:rPr>
              <a:t>Event name, Place, Date(s)</a:t>
            </a:r>
            <a:endParaRPr lang="en-US" sz="2000" dirty="0">
              <a:solidFill>
                <a:prstClr val="white">
                  <a:lumMod val="65000"/>
                </a:prst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0012" y="5943600"/>
            <a:ext cx="5633274" cy="66332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657350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645089" cy="6858000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295400" y="228600"/>
            <a:ext cx="7543800" cy="1143000"/>
          </a:xfrm>
        </p:spPr>
        <p:txBody>
          <a:bodyPr>
            <a:no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Page title minimum of 30 points and maximum</a:t>
            </a:r>
            <a:br>
              <a:rPr lang="en-US" dirty="0" smtClean="0"/>
            </a:br>
            <a:r>
              <a:rPr lang="en-US" dirty="0" smtClean="0"/>
              <a:t>of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1371600" y="1905000"/>
            <a:ext cx="7467600" cy="3810000"/>
          </a:xfrm>
        </p:spPr>
        <p:txBody>
          <a:bodyPr/>
          <a:lstStyle>
            <a:lvl1pPr marL="342900" marR="0" indent="-34290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 sz="2400"/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342900" marR="0" lvl="0" indent="-34290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2057400" marR="0" lvl="4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752600" y="2514600"/>
            <a:ext cx="6324600" cy="24384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Separator Page </a:t>
            </a:r>
            <a:br>
              <a:rPr lang="en-US" dirty="0" smtClean="0"/>
            </a:br>
            <a:r>
              <a:rPr lang="en-US" dirty="0" smtClean="0"/>
              <a:t>Minimum 0f 30 point </a:t>
            </a:r>
            <a:br>
              <a:rPr lang="en-US" dirty="0" smtClean="0"/>
            </a:br>
            <a:r>
              <a:rPr lang="en-US" dirty="0" smtClean="0"/>
              <a:t>and maximum of 2 lines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13461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645089" cy="68580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2177100" y="2057400"/>
            <a:ext cx="4891467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  <a:t>CGIAR Research Program on Livestock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</a:b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  <a:t/>
            </a:r>
            <a:b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</a:b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  <a:hlinkClick r:id="rId3"/>
              </a:rPr>
              <a:t>livestock.cgiar.org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295400" y="5983069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The </a:t>
            </a:r>
            <a:r>
              <a:rPr lang="en-US" sz="1200" b="1" dirty="0" smtClean="0"/>
              <a:t>CGIAR Research Program on Livestock </a:t>
            </a:r>
            <a:r>
              <a:rPr lang="en-US" sz="1200" dirty="0" smtClean="0"/>
              <a:t>aims to increase the productivity and profitability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livestock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agri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-food systems in sustainable ways, making meat, milk and eggs more available and affordable across the developing world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sp>
        <p:nvSpPr>
          <p:cNvPr id="10" name="TextBox 6"/>
          <p:cNvSpPr txBox="1">
            <a:spLocks noChangeArrowheads="1"/>
          </p:cNvSpPr>
          <p:nvPr userDrawn="1"/>
        </p:nvSpPr>
        <p:spPr bwMode="auto">
          <a:xfrm>
            <a:off x="2514600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 smtClean="0">
              <a:latin typeface="+mn-lt"/>
            </a:endParaRPr>
          </a:p>
        </p:txBody>
      </p:sp>
      <p:pic>
        <p:nvPicPr>
          <p:cNvPr id="11" name="Picture 10" descr="cc-by 88x31.png"/>
          <p:cNvPicPr/>
          <p:nvPr userDrawn="1"/>
        </p:nvPicPr>
        <p:blipFill>
          <a:blip r:embed="rId4" r:link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7860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/>
          <p:cNvSpPr txBox="1"/>
          <p:nvPr userDrawn="1"/>
        </p:nvSpPr>
        <p:spPr>
          <a:xfrm>
            <a:off x="1295400" y="4992469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program thanks all donors and organizations which globally support its work through their contributions to the </a:t>
            </a:r>
            <a:r>
              <a:rPr lang="en-GB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CGIAR system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3818286"/>
            <a:ext cx="5387340" cy="634362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600200"/>
            <a:ext cx="7772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81" r:id="rId3"/>
    <p:sldLayoutId id="2147483652" r:id="rId4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Livestock CRP </a:t>
            </a:r>
          </a:p>
          <a:p>
            <a:r>
              <a:rPr lang="en-US" sz="2800" dirty="0" smtClean="0"/>
              <a:t>Joint Program Management Committee – Flagship Leader Meeting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752600" y="3886200"/>
            <a:ext cx="6324600" cy="495300"/>
          </a:xfrm>
        </p:spPr>
        <p:txBody>
          <a:bodyPr/>
          <a:lstStyle/>
          <a:p>
            <a:r>
              <a:rPr lang="en-US" dirty="0" smtClean="0"/>
              <a:t>Tom Randolph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ILRI Addis Ababa</a:t>
            </a:r>
          </a:p>
          <a:p>
            <a:r>
              <a:rPr lang="en-US" dirty="0" smtClean="0"/>
              <a:t>10 May 2017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ISC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Changing interpretation of role reviewed by ILRI Board</a:t>
            </a:r>
          </a:p>
          <a:p>
            <a:r>
              <a:rPr lang="en-GB" dirty="0" smtClean="0"/>
              <a:t>Maintain </a:t>
            </a:r>
            <a:r>
              <a:rPr lang="en-GB" b="1" u="sng" dirty="0" smtClean="0"/>
              <a:t>advisory</a:t>
            </a:r>
            <a:r>
              <a:rPr lang="en-GB" b="1" dirty="0" smtClean="0"/>
              <a:t> </a:t>
            </a:r>
            <a:r>
              <a:rPr lang="en-GB" dirty="0" smtClean="0"/>
              <a:t>function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1997684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Managing Priority Countries- brainstorming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447800" y="1828800"/>
            <a:ext cx="7467600" cy="525780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GB" dirty="0"/>
              <a:t>Defining the focus within priority </a:t>
            </a:r>
            <a:r>
              <a:rPr lang="en-GB" dirty="0" smtClean="0"/>
              <a:t>countries</a:t>
            </a:r>
            <a:endParaRPr lang="en-GB" dirty="0"/>
          </a:p>
          <a:p>
            <a:pPr lvl="0"/>
            <a:r>
              <a:rPr lang="en-GB" dirty="0" smtClean="0"/>
              <a:t>Justifying </a:t>
            </a:r>
            <a:r>
              <a:rPr lang="en-GB" dirty="0"/>
              <a:t>the selection of the priority countries / value chains / </a:t>
            </a:r>
            <a:r>
              <a:rPr lang="en-GB" dirty="0" smtClean="0"/>
              <a:t>systems</a:t>
            </a:r>
            <a:endParaRPr lang="en-GB" dirty="0"/>
          </a:p>
          <a:p>
            <a:pPr lvl="0"/>
            <a:r>
              <a:rPr lang="en-GB" dirty="0" smtClean="0"/>
              <a:t>Visioning </a:t>
            </a:r>
            <a:r>
              <a:rPr lang="en-GB" dirty="0"/>
              <a:t>an ideal country </a:t>
            </a:r>
            <a:r>
              <a:rPr lang="en-GB" dirty="0" smtClean="0"/>
              <a:t>configuration</a:t>
            </a:r>
            <a:endParaRPr lang="en-GB" dirty="0"/>
          </a:p>
          <a:p>
            <a:pPr lvl="0"/>
            <a:r>
              <a:rPr lang="en-GB" dirty="0" smtClean="0"/>
              <a:t>Managing investment</a:t>
            </a:r>
            <a:endParaRPr lang="en-GB" dirty="0"/>
          </a:p>
          <a:p>
            <a:pPr lvl="0"/>
            <a:r>
              <a:rPr lang="en-GB" dirty="0"/>
              <a:t>Organizational </a:t>
            </a:r>
            <a:r>
              <a:rPr lang="en-GB" dirty="0" smtClean="0"/>
              <a:t>strategy</a:t>
            </a:r>
            <a:endParaRPr lang="en-GB" dirty="0"/>
          </a:p>
          <a:p>
            <a:pPr lvl="0"/>
            <a:r>
              <a:rPr lang="en-GB" dirty="0"/>
              <a:t>Improving the link between flagship and country work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Would </a:t>
            </a:r>
            <a:r>
              <a:rPr lang="en-GB" dirty="0"/>
              <a:t>it be worthwhile to track flagship activity/investment in priority countries and use as a criterion for adjusting W1/2 allocations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3648575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143000" y="114300"/>
            <a:ext cx="7543800" cy="1143000"/>
          </a:xfrm>
        </p:spPr>
        <p:txBody>
          <a:bodyPr/>
          <a:lstStyle/>
          <a:p>
            <a:r>
              <a:rPr lang="en-US" dirty="0" smtClean="0"/>
              <a:t>Livestock CRP priority countries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6730540"/>
              </p:ext>
            </p:extLst>
          </p:nvPr>
        </p:nvGraphicFramePr>
        <p:xfrm>
          <a:off x="1066800" y="685800"/>
          <a:ext cx="7620000" cy="6136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7678"/>
                <a:gridCol w="1497678"/>
                <a:gridCol w="462464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Country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Coordinator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Ethiopia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Barbara R</a:t>
                      </a:r>
                    </a:p>
                    <a:p>
                      <a:r>
                        <a:rPr lang="en-US" dirty="0" err="1" smtClean="0"/>
                        <a:t>Boni</a:t>
                      </a:r>
                      <a:r>
                        <a:rPr lang="en-US" dirty="0" smtClean="0"/>
                        <a:t> 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Mostly</a:t>
                      </a:r>
                      <a:r>
                        <a:rPr lang="en-US" baseline="0" dirty="0" smtClean="0"/>
                        <a:t> staffed, with bilateral funding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SR VC, but also pastoral ‘systems’ focus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Tanzania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Amos 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Partly</a:t>
                      </a:r>
                      <a:r>
                        <a:rPr lang="en-US" baseline="0" dirty="0" smtClean="0"/>
                        <a:t> staffed, with some bilateral funding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Dairy VC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Uganda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Ben Lukuyu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Partly staffed, bilateral</a:t>
                      </a:r>
                      <a:r>
                        <a:rPr lang="en-US" baseline="0" dirty="0" smtClean="0"/>
                        <a:t> funding in pipeline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Pig VC, but also ‘systems’ focus?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Nicaragua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Rein </a:t>
                      </a:r>
                      <a:r>
                        <a:rPr lang="en-US" dirty="0" err="1" smtClean="0"/>
                        <a:t>vdH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Partly staffed, with</a:t>
                      </a:r>
                      <a:r>
                        <a:rPr lang="en-US" baseline="0" dirty="0" smtClean="0"/>
                        <a:t> some bilateral funding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Dual purpose cattle VC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Vietnam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Hung 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Lucy</a:t>
                      </a:r>
                      <a:r>
                        <a:rPr lang="en-US" baseline="0" dirty="0" smtClean="0"/>
                        <a:t> L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Partly staffed, no</a:t>
                      </a:r>
                      <a:r>
                        <a:rPr lang="en-US" baseline="0" dirty="0" smtClean="0"/>
                        <a:t> bilateral funding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Pig VC and humid zone ‘systems’ focus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India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(Padma)</a:t>
                      </a:r>
                    </a:p>
                    <a:p>
                      <a:r>
                        <a:rPr lang="en-US" dirty="0" smtClean="0"/>
                        <a:t>Dr. Rahman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N</a:t>
                      </a:r>
                      <a:r>
                        <a:rPr lang="en-US" baseline="0" dirty="0" smtClean="0"/>
                        <a:t>o team, some bilateral funding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Switch dairy to SR VC, or ‘systems’ focus?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Burkina Faso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Augustine</a:t>
                      </a:r>
                      <a:r>
                        <a:rPr lang="en-US" baseline="0" dirty="0" smtClean="0"/>
                        <a:t> 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No team, no bilateral</a:t>
                      </a:r>
                      <a:r>
                        <a:rPr lang="en-US" baseline="0" dirty="0" smtClean="0"/>
                        <a:t> funding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Tunisia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Udo 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Partly staffed, with some bilateral funding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SR VC and rangelands ‘systems’ focus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Kenya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TBD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Staffed, wit</a:t>
                      </a:r>
                      <a:r>
                        <a:rPr lang="en-US" baseline="0" dirty="0" smtClean="0"/>
                        <a:t>h bilateral (development) funding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Dairy &amp; beef VCs, pastoral ‘systems’ focus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03826677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143000" y="114300"/>
            <a:ext cx="7543800" cy="1143000"/>
          </a:xfrm>
        </p:spPr>
        <p:txBody>
          <a:bodyPr/>
          <a:lstStyle/>
          <a:p>
            <a:r>
              <a:rPr lang="en-US" dirty="0" smtClean="0"/>
              <a:t>Strategic Investment Fund update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732360"/>
              </p:ext>
            </p:extLst>
          </p:nvPr>
        </p:nvGraphicFramePr>
        <p:xfrm>
          <a:off x="1371600" y="1600200"/>
          <a:ext cx="7238999" cy="4719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9067"/>
                <a:gridCol w="1091133"/>
                <a:gridCol w="18287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Budget</a:t>
                      </a:r>
                      <a:r>
                        <a:rPr lang="en-US" baseline="0" dirty="0" smtClean="0"/>
                        <a:t> ($1,000s)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6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en-GB" sz="1600" b="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Impact assessment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$400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Pending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6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 M&amp;E roll-out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$500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Pending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6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 Gender </a:t>
                      </a:r>
                      <a:r>
                        <a:rPr lang="en-GB" sz="16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strategy and </a:t>
                      </a:r>
                      <a:r>
                        <a:rPr lang="en-GB" sz="16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mainstreaming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$500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Final</a:t>
                      </a:r>
                      <a:r>
                        <a:rPr lang="en-US" sz="1600" baseline="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touches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6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 Youth </a:t>
                      </a:r>
                      <a:r>
                        <a:rPr lang="en-GB" sz="16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strategy </a:t>
                      </a:r>
                      <a:r>
                        <a:rPr lang="en-GB" sz="16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development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$100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Final touches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6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 CGIAR </a:t>
                      </a:r>
                      <a:r>
                        <a:rPr lang="en-GB" sz="16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country </a:t>
                      </a:r>
                      <a:r>
                        <a:rPr lang="en-GB" sz="16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collaboration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</a:t>
                      </a: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Pending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6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 Capacity </a:t>
                      </a:r>
                      <a:r>
                        <a:rPr lang="en-GB" sz="16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development strategy </a:t>
                      </a:r>
                      <a:r>
                        <a:rPr lang="en-GB" sz="16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development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</a:t>
                      </a: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Approved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6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 Enabling </a:t>
                      </a:r>
                      <a:r>
                        <a:rPr lang="en-GB" sz="16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Open </a:t>
                      </a:r>
                      <a:r>
                        <a:rPr lang="en-GB" sz="16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Access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</a:t>
                      </a: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Final touches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6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 Prioritization </a:t>
                      </a:r>
                      <a:r>
                        <a:rPr lang="en-GB" sz="16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tool </a:t>
                      </a:r>
                      <a:r>
                        <a:rPr lang="en-GB" sz="16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development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</a:t>
                      </a: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Final touches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6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 CRP </a:t>
                      </a:r>
                      <a:r>
                        <a:rPr lang="en-GB" sz="16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financial management system </a:t>
                      </a:r>
                      <a:r>
                        <a:rPr lang="en-GB" sz="16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development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</a:t>
                      </a: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Pending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6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 Competitive </a:t>
                      </a:r>
                      <a:r>
                        <a:rPr lang="en-GB" sz="16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or targeted research </a:t>
                      </a:r>
                      <a:r>
                        <a:rPr lang="en-GB" sz="16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calls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</a:t>
                      </a: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383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Pending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271145" marR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GB" sz="16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$2,533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43538528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Other updates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828800" y="2209800"/>
            <a:ext cx="7467600" cy="5029200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GASL feedback</a:t>
            </a:r>
          </a:p>
          <a:p>
            <a:pPr lvl="0">
              <a:lnSpc>
                <a:spcPct val="100000"/>
              </a:lnSpc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Business smart strategy development</a:t>
            </a:r>
          </a:p>
          <a:p>
            <a:pPr lvl="0">
              <a:lnSpc>
                <a:spcPct val="100000"/>
              </a:lnSpc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Partnerships</a:t>
            </a:r>
          </a:p>
          <a:p>
            <a:pPr marL="0" lvl="0" indent="0">
              <a:lnSpc>
                <a:spcPct val="100000"/>
              </a:lnSpc>
              <a:buNone/>
              <a:defRPr/>
            </a:pPr>
            <a:endParaRPr lang="en-US" sz="2600" dirty="0" smtClean="0">
              <a:solidFill>
                <a:prstClr val="black"/>
              </a:solidFill>
            </a:endParaRPr>
          </a:p>
          <a:p>
            <a:pPr lvl="0">
              <a:defRPr/>
            </a:pPr>
            <a:endParaRPr lang="en-US" sz="16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2223894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AOB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371600" y="1219200"/>
            <a:ext cx="7467600" cy="5029200"/>
          </a:xfrm>
        </p:spPr>
        <p:txBody>
          <a:bodyPr>
            <a:normAutofit/>
          </a:bodyPr>
          <a:lstStyle/>
          <a:p>
            <a:pPr lvl="0">
              <a:defRPr/>
            </a:pPr>
            <a:endParaRPr lang="en-US" sz="16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9710532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>
              <a:buClrTx/>
            </a:pPr>
            <a:r>
              <a:rPr lang="en-US" sz="3200" dirty="0" smtClean="0"/>
              <a:t>Agenda</a:t>
            </a:r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371600" y="1828800"/>
            <a:ext cx="7467600" cy="4648200"/>
          </a:xfrm>
        </p:spPr>
        <p:txBody>
          <a:bodyPr>
            <a:normAutofit fontScale="55000" lnSpcReduction="20000"/>
          </a:bodyPr>
          <a:lstStyle/>
          <a:p>
            <a:pPr marL="742950" indent="-457200"/>
            <a:r>
              <a:rPr lang="en-US" dirty="0" smtClean="0"/>
              <a:t>POWB 2017 update</a:t>
            </a:r>
          </a:p>
          <a:p>
            <a:pPr marL="742950" indent="-457200"/>
            <a:r>
              <a:rPr lang="en-US" dirty="0" smtClean="0"/>
              <a:t>MARLO  &amp; M&amp;E development</a:t>
            </a:r>
          </a:p>
          <a:p>
            <a:pPr marL="742950" indent="-457200"/>
            <a:r>
              <a:rPr lang="en-US" dirty="0" smtClean="0"/>
              <a:t>Flagship Revisions</a:t>
            </a:r>
          </a:p>
          <a:p>
            <a:pPr marL="742950" indent="-457200"/>
            <a:r>
              <a:rPr lang="en-US" dirty="0" smtClean="0"/>
              <a:t>Flagship planning cycle</a:t>
            </a:r>
          </a:p>
          <a:p>
            <a:pPr marL="742950" indent="-457200"/>
            <a:r>
              <a:rPr lang="en-US" dirty="0" smtClean="0"/>
              <a:t>Independent Steering Committee</a:t>
            </a:r>
          </a:p>
          <a:p>
            <a:pPr marL="742950" indent="-457200"/>
            <a:r>
              <a:rPr lang="en-US" dirty="0" smtClean="0"/>
              <a:t>Managing priority countries</a:t>
            </a:r>
          </a:p>
          <a:p>
            <a:pPr marL="742950" indent="-457200"/>
            <a:r>
              <a:rPr lang="en-US" dirty="0" smtClean="0"/>
              <a:t>Various updates</a:t>
            </a:r>
          </a:p>
          <a:p>
            <a:pPr marL="742950" indent="-457200"/>
            <a:r>
              <a:rPr lang="en-US" dirty="0" smtClean="0"/>
              <a:t>AOB</a:t>
            </a:r>
          </a:p>
        </p:txBody>
      </p:sp>
    </p:spTree>
    <p:extLst>
      <p:ext uri="{BB962C8B-B14F-4D97-AF65-F5344CB8AC3E}">
        <p14:creationId xmlns:p14="http://schemas.microsoft.com/office/powerpoint/2010/main" val="134526541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>
              <a:buClrTx/>
            </a:pPr>
            <a:r>
              <a:rPr lang="en-US" sz="3200" dirty="0" smtClean="0"/>
              <a:t>POWB 2017 update</a:t>
            </a:r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pPr marL="742950" indent="-457200"/>
            <a:r>
              <a:rPr lang="en-US" dirty="0" smtClean="0"/>
              <a:t>Complete set of Activity Sheets as the record</a:t>
            </a:r>
          </a:p>
          <a:p>
            <a:pPr marL="1143000" lvl="1" indent="-457200"/>
            <a:r>
              <a:rPr lang="en-US" dirty="0" smtClean="0"/>
              <a:t>Will serve as basis for partnership agreements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80779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>
              <a:buClrTx/>
            </a:pPr>
            <a:r>
              <a:rPr lang="en-US" sz="3200" dirty="0" smtClean="0"/>
              <a:t>MARLO &amp; M&amp;E</a:t>
            </a:r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/>
          </a:bodyPr>
          <a:lstStyle/>
          <a:p>
            <a:pPr marL="742950" indent="-457200"/>
            <a:r>
              <a:rPr lang="en-US" dirty="0" smtClean="0"/>
              <a:t>MARLO-LIVESTOCK going live</a:t>
            </a:r>
          </a:p>
          <a:p>
            <a:pPr marL="742950" indent="-457200"/>
            <a:r>
              <a:rPr lang="en-US" dirty="0" smtClean="0"/>
              <a:t>Facilitated entry of POWB by flagship leaders</a:t>
            </a:r>
          </a:p>
          <a:p>
            <a:pPr marL="742950" indent="-457200">
              <a:lnSpc>
                <a:spcPct val="100000"/>
              </a:lnSpc>
            </a:pPr>
            <a:r>
              <a:rPr lang="en-US" dirty="0" smtClean="0"/>
              <a:t>Other aspects of M&amp;E system waiting on recruitment of Performance &amp; Partnership Manager</a:t>
            </a:r>
          </a:p>
          <a:p>
            <a:pPr marL="742950" indent="-457200"/>
            <a:r>
              <a:rPr lang="en-GB" dirty="0" smtClean="0"/>
              <a:t>Discussion on Research Quality performance monitoring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615649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>
              <a:buClrTx/>
            </a:pPr>
            <a:r>
              <a:rPr lang="en-US" sz="3200" dirty="0" smtClean="0"/>
              <a:t>Flagships Revision</a:t>
            </a:r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pPr marL="628650"/>
            <a:r>
              <a:rPr lang="en-GB" dirty="0" smtClean="0"/>
              <a:t>Submission date pushed to July 31</a:t>
            </a:r>
          </a:p>
          <a:p>
            <a:pPr marL="628650"/>
            <a:r>
              <a:rPr lang="en-GB" dirty="0" smtClean="0"/>
              <a:t>Review of ISPC comments underway – updates</a:t>
            </a:r>
          </a:p>
          <a:p>
            <a:pPr marL="628650"/>
            <a:r>
              <a:rPr lang="en-GB" dirty="0" smtClean="0"/>
              <a:t>Next steps?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007054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>
              <a:buClrTx/>
            </a:pPr>
            <a:r>
              <a:rPr lang="en-US" sz="3200" dirty="0" smtClean="0"/>
              <a:t>Flagship planning cycle</a:t>
            </a:r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8327723"/>
              </p:ext>
            </p:extLst>
          </p:nvPr>
        </p:nvGraphicFramePr>
        <p:xfrm>
          <a:off x="1219200" y="1371600"/>
          <a:ext cx="7543799" cy="5398336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1905000"/>
                <a:gridCol w="1828800"/>
                <a:gridCol w="1676400"/>
                <a:gridCol w="2133599"/>
              </a:tblGrid>
              <a:tr h="1654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Apr-Jun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Jul-Sep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Oct-Dec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Jan-Mar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</a:tr>
              <a:tr h="12029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Review progress in executing POWB</a:t>
                      </a:r>
                      <a:endParaRPr lang="en-GB" sz="12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Mid-year progress report (e.g. traffic light for POWB; entered in MARLO)</a:t>
                      </a:r>
                      <a:endParaRPr lang="en-GB" sz="12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Draft annual report, including review of significance of achievements and indicator data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POWB narrative finalized and circulated for comment early Jan (FLs, PMC, ILRI IMC, ILRI Board)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Entry of POWB into MARLO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Submission of POWB late Jan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</a:tr>
              <a:tr h="11242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Based on review, identify/agree next steps for activities to be continued /stopped /initiated (logframe format)</a:t>
                      </a:r>
                      <a:endParaRPr lang="en-GB" sz="12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Present plans and rationale to ISC for feedback and evaluation; ISC provides indicative approval of POWB</a:t>
                      </a:r>
                      <a:endParaRPr lang="en-GB" sz="12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POWB narrative drafted and circulated for comment (FLs, PMC, ISC)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</a:tr>
              <a:tr h="9021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Update FP Strategy &amp; Implementation Plan to reflect changes and their rationale; associated changes in resource planning</a:t>
                      </a:r>
                      <a:endParaRPr lang="en-GB" sz="12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Partners initiate their internal budgeting exercise, initial draft of Activity Sheets</a:t>
                      </a:r>
                      <a:endParaRPr lang="en-GB" sz="12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Partners and FL finalize details of Activity Sheets and ensure internal consistency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</a:tr>
              <a:tr h="4510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ISC report to PMC and ILRI management and Board</a:t>
                      </a:r>
                      <a:endParaRPr lang="en-GB" sz="12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ISC chair reports to the ILRI Board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</a:tr>
              <a:tr h="3007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Annual financial statement submitted</a:t>
                      </a:r>
                      <a:endParaRPr lang="en-GB" sz="12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Annual report finalized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</a:tr>
              <a:tr h="6014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PMC /ISC /IMC/ </a:t>
                      </a:r>
                      <a:r>
                        <a:rPr lang="en-GB" sz="1200" b="1" dirty="0" err="1">
                          <a:effectLst/>
                        </a:rPr>
                        <a:t>BoT</a:t>
                      </a:r>
                      <a:r>
                        <a:rPr lang="en-GB" sz="1200" b="1" dirty="0">
                          <a:effectLst/>
                        </a:rPr>
                        <a:t> reviews annual report for comment 2 weeks before submission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444562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>
              <a:buClrTx/>
            </a:pPr>
            <a:r>
              <a:rPr lang="en-US" sz="3200" dirty="0" smtClean="0"/>
              <a:t>Flagship planning cycle</a:t>
            </a:r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3945216"/>
              </p:ext>
            </p:extLst>
          </p:nvPr>
        </p:nvGraphicFramePr>
        <p:xfrm>
          <a:off x="1219200" y="1371600"/>
          <a:ext cx="7543799" cy="5398336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1905000"/>
                <a:gridCol w="1828800"/>
                <a:gridCol w="1676400"/>
                <a:gridCol w="2133599"/>
              </a:tblGrid>
              <a:tr h="1654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Apr-Jun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Jul-Sep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Oct-Dec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Jan-Mar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</a:tr>
              <a:tr h="12029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Review progress in executing POWB</a:t>
                      </a:r>
                      <a:endParaRPr lang="en-GB" sz="12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Mid-year progress report (e.g. traffic light for POWB; entered in MARLO)</a:t>
                      </a:r>
                      <a:endParaRPr lang="en-GB" sz="12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Draft annual report, including review of significance of achievements and indicator data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POWB narrative finalized and circulated for comment early Jan (FLs, PMC, ILRI IMC, ILRI Board)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Entry of POWB into MARLO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Submission of POWB late Jan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</a:tr>
              <a:tr h="11242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Based on review, identify/agree next steps for activities to be continued /stopped /initiated (logframe format)</a:t>
                      </a:r>
                      <a:endParaRPr lang="en-GB" sz="12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Present plans and rationale to ISC for feedback and evaluation; ISC provides indicative approval of POWB</a:t>
                      </a:r>
                      <a:endParaRPr lang="en-GB" sz="12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POWB narrative drafted and circulated for comment (FLs, PMC, ISC)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</a:tr>
              <a:tr h="9021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Update FP Strategy &amp; Implementation Plan to reflect changes and their rationale; associated changes in resource planning</a:t>
                      </a:r>
                      <a:endParaRPr lang="en-GB" sz="12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Partners initiate their internal budgeting exercise, initial draft of Activity Sheets</a:t>
                      </a:r>
                      <a:endParaRPr lang="en-GB" sz="12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Partners and FL finalize details of Activity Sheets and ensure internal consistency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</a:tr>
              <a:tr h="4510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ISC report to PMC and ILRI management and Board</a:t>
                      </a:r>
                      <a:endParaRPr lang="en-GB" sz="12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ISC chair reports to the ILRI Board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</a:tr>
              <a:tr h="3007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Annual financial statement submitted</a:t>
                      </a:r>
                      <a:endParaRPr lang="en-GB" sz="12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Annual report finalized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</a:tr>
              <a:tr h="6014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PMC /ISC /IMC/ </a:t>
                      </a:r>
                      <a:r>
                        <a:rPr lang="en-GB" sz="1200" b="1" dirty="0" err="1">
                          <a:effectLst/>
                        </a:rPr>
                        <a:t>BoT</a:t>
                      </a:r>
                      <a:r>
                        <a:rPr lang="en-GB" sz="1200" b="1" dirty="0">
                          <a:effectLst/>
                        </a:rPr>
                        <a:t> reviews annual report for comment 2 weeks before submission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</a:tr>
            </a:tbl>
          </a:graphicData>
        </a:graphic>
      </p:graphicFrame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272890067"/>
              </p:ext>
            </p:extLst>
          </p:nvPr>
        </p:nvGraphicFramePr>
        <p:xfrm>
          <a:off x="990601" y="533400"/>
          <a:ext cx="7772398" cy="91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3328376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Strategy &amp; Implementation Plan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600200" y="800100"/>
            <a:ext cx="7467600" cy="5029200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Reference document</a:t>
            </a:r>
          </a:p>
          <a:p>
            <a:pPr lvl="0">
              <a:lnSpc>
                <a:spcPct val="100000"/>
              </a:lnSpc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Highlights internal coherence</a:t>
            </a:r>
          </a:p>
          <a:p>
            <a:pPr lvl="0">
              <a:lnSpc>
                <a:spcPct val="100000"/>
              </a:lnSpc>
              <a:defRPr/>
            </a:pPr>
            <a:endParaRPr lang="en-US" sz="2600" dirty="0" smtClean="0">
              <a:solidFill>
                <a:prstClr val="black"/>
              </a:solidFill>
            </a:endParaRPr>
          </a:p>
          <a:p>
            <a:pPr lvl="0">
              <a:defRPr/>
            </a:pPr>
            <a:endParaRPr lang="en-US" sz="16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8576852"/>
              </p:ext>
            </p:extLst>
          </p:nvPr>
        </p:nvGraphicFramePr>
        <p:xfrm>
          <a:off x="838200" y="1905000"/>
          <a:ext cx="7848600" cy="48340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67984"/>
                <a:gridCol w="3888827"/>
                <a:gridCol w="2891789"/>
              </a:tblGrid>
              <a:tr h="1657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Tool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789" marR="4878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Function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789" marR="4878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Informs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789" marR="48789" marT="0" marB="0"/>
                </a:tc>
              </a:tr>
              <a:tr h="15745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Logframe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789" marR="4878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effectLst/>
                        </a:rPr>
                        <a:t>Identifies and maps key activities (what, who, funding resources), deliverables and outputs, outcomes</a:t>
                      </a:r>
                      <a:endParaRPr lang="en-GB" sz="12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effectLst/>
                        </a:rPr>
                        <a:t>Provides outline of sequence and timing over the program time horizon</a:t>
                      </a:r>
                      <a:endParaRPr lang="en-GB" sz="12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effectLst/>
                        </a:rPr>
                        <a:t>Serves as record of what is agreed for a given year</a:t>
                      </a:r>
                      <a:endParaRPr lang="en-GB" sz="12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effectLst/>
                        </a:rPr>
                        <a:t>May need priority ranking to facilitate adapting to budget </a:t>
                      </a:r>
                      <a:r>
                        <a:rPr lang="en-US" sz="1200" dirty="0" smtClean="0">
                          <a:effectLst/>
                        </a:rPr>
                        <a:t>uncertainty</a:t>
                      </a:r>
                      <a:endParaRPr lang="en-GB" sz="1200" dirty="0">
                        <a:effectLst/>
                      </a:endParaRPr>
                    </a:p>
                  </a:txBody>
                  <a:tcPr marL="48789" marR="4878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effectLst/>
                        </a:rPr>
                        <a:t>Essentials are entered into MARLO</a:t>
                      </a:r>
                      <a:endParaRPr lang="en-GB" sz="12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effectLst/>
                        </a:rPr>
                        <a:t>Translated into more detailed Activity Sheets during the budgeting exercise</a:t>
                      </a:r>
                      <a:endParaRPr lang="en-GB" sz="12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effectLst/>
                        </a:rPr>
                        <a:t>Used for monitoring progress (if needed to supplement MARLO), e.g. mid-year traffic light report, annual </a:t>
                      </a:r>
                      <a:r>
                        <a:rPr lang="en-US" sz="1200" dirty="0" smtClean="0">
                          <a:effectLst/>
                        </a:rPr>
                        <a:t>report</a:t>
                      </a:r>
                      <a:endParaRPr lang="en-GB" sz="1200" dirty="0">
                        <a:effectLst/>
                      </a:endParaRPr>
                    </a:p>
                  </a:txBody>
                  <a:tcPr marL="48789" marR="48789" marT="0" marB="0"/>
                </a:tc>
              </a:tr>
              <a:tr h="1143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Activity Sheets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789" marR="4878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effectLst/>
                        </a:rPr>
                        <a:t>Clarifies details about the purpose, deliverables, and budgetary and human resources for each activity</a:t>
                      </a:r>
                      <a:endParaRPr lang="en-GB" sz="12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effectLst/>
                        </a:rPr>
                        <a:t>Serves as internal consistency check between POWB and internal partner finances and staff work plans, and record of partner commitments</a:t>
                      </a:r>
                      <a:endParaRPr lang="en-GB" sz="1200" dirty="0">
                        <a:effectLst/>
                      </a:endParaRPr>
                    </a:p>
                    <a:p>
                      <a:pPr marL="111125" indent="-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789" marR="4878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effectLst/>
                        </a:rPr>
                        <a:t>Aggregates to POWB</a:t>
                      </a:r>
                      <a:endParaRPr lang="en-GB" sz="12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effectLst/>
                        </a:rPr>
                        <a:t>Provides more detailed information, including budget figures, for MARLO</a:t>
                      </a:r>
                      <a:endParaRPr lang="en-GB" sz="1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789" marR="48789" marT="0" marB="0"/>
                </a:tc>
              </a:tr>
              <a:tr h="8840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SIP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789" marR="4878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effectLst/>
                        </a:rPr>
                        <a:t>Records rationale for planned activities, both individually and as part of the overall flagship strategy</a:t>
                      </a:r>
                      <a:endParaRPr lang="en-GB" sz="12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effectLst/>
                        </a:rPr>
                        <a:t>Records details supporting the POWB narrative</a:t>
                      </a:r>
                      <a:endParaRPr lang="en-GB" sz="12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effectLst/>
                        </a:rPr>
                        <a:t>Records details supporting MARLO content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789" marR="4878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>
                          <a:effectLst/>
                        </a:rPr>
                        <a:t>POWB proposal for ISC</a:t>
                      </a:r>
                      <a:endParaRPr lang="en-GB" sz="120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>
                          <a:effectLst/>
                        </a:rPr>
                        <a:t>POWB narrative</a:t>
                      </a:r>
                      <a:endParaRPr lang="en-GB" sz="12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789" marR="48789" marT="0" marB="0"/>
                </a:tc>
              </a:tr>
              <a:tr h="8106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Bilateral project inventory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789" marR="4878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>
                          <a:effectLst/>
                        </a:rPr>
                        <a:t>Serves to ensure internal consistency that aligned bilateral projects are reflected in activity planning</a:t>
                      </a:r>
                      <a:endParaRPr lang="en-GB" sz="120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>
                          <a:effectLst/>
                        </a:rPr>
                        <a:t>Clarifies any co-funding commitments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789" marR="4878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effectLst/>
                        </a:rPr>
                        <a:t>Co-funding commitments in initial </a:t>
                      </a:r>
                      <a:r>
                        <a:rPr lang="en-US" sz="1200" dirty="0" err="1">
                          <a:effectLst/>
                        </a:rPr>
                        <a:t>logframe</a:t>
                      </a:r>
                      <a:r>
                        <a:rPr lang="en-US" sz="1200" dirty="0">
                          <a:effectLst/>
                        </a:rPr>
                        <a:t> planning</a:t>
                      </a:r>
                      <a:endParaRPr lang="en-GB" sz="12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effectLst/>
                        </a:rPr>
                        <a:t>Activity sheets</a:t>
                      </a:r>
                      <a:endParaRPr lang="en-GB" sz="12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effectLst/>
                        </a:rPr>
                        <a:t>POWB budget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789" marR="48789" marT="0" marB="0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75241142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Flagship Planning – next steps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Planning exercise in June-July</a:t>
            </a:r>
          </a:p>
          <a:p>
            <a:r>
              <a:rPr lang="en-GB" dirty="0" smtClean="0"/>
              <a:t>ISC review in August-September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6095728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heme/theme1.xml><?xml version="1.0" encoding="utf-8"?>
<a:theme xmlns:a="http://schemas.openxmlformats.org/drawingml/2006/main" name="livestockfish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42865EBB-0673-45A1-ADE7-EC6DE542A623}" vid="{79A9176D-1961-4CCB-8273-F1C445C513C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8f3fd67c2581899dd3ce3ce4f3036a0a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7bab1580e1166506c132b14b5bd181b3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39CAA18-B8ED-4A5F-AE1D-7FAA1652DFD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FB85590-8B73-4576-93CE-79ECAF74AFCD}">
  <ds:schemaRefs>
    <ds:schemaRef ds:uri="http://schemas.microsoft.com/office/infopath/2007/PartnerControls"/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9f5e9607-a28b-487e-b093-da60e75ee109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079E4C7-076F-4F08-A35D-FFC7A5736B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livestockfish_powerpoint_template</Template>
  <TotalTime>0</TotalTime>
  <Words>1165</Words>
  <Application>Microsoft Office PowerPoint</Application>
  <PresentationFormat>On-screen Show (4:3)</PresentationFormat>
  <Paragraphs>320</Paragraphs>
  <Slides>16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Symbol</vt:lpstr>
      <vt:lpstr>Times New Roman</vt:lpstr>
      <vt:lpstr>livestockfish_powerpoint_template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2017-02-17T13:16:47Z</dcterms:created>
  <dcterms:modified xsi:type="dcterms:W3CDTF">2017-05-10T08:04:58Z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